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5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5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007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91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75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1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59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7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9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2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5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6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2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3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D1EF6-872E-4C1C-9AB7-DB313A5E6A1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DFD14AB-D31B-4A85-851D-A5BED80C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2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C61D5-AA50-4430-B559-45F3AEC0C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163" y="2404534"/>
            <a:ext cx="8437840" cy="1646302"/>
          </a:xfrm>
        </p:spPr>
        <p:txBody>
          <a:bodyPr/>
          <a:lstStyle/>
          <a:p>
            <a:r>
              <a:rPr lang="en-US" dirty="0"/>
              <a:t>The Case for Reparations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95C20-79F1-414E-84F2-CA25A093E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Ta-Nehisi Coates</a:t>
            </a:r>
          </a:p>
        </p:txBody>
      </p:sp>
    </p:spTree>
    <p:extLst>
      <p:ext uri="{BB962C8B-B14F-4D97-AF65-F5344CB8AC3E}">
        <p14:creationId xmlns:p14="http://schemas.microsoft.com/office/powerpoint/2010/main" val="1308745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C537-7FB4-4242-8390-EDBA40E17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IX.  Toward a new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8F080-57A4-42A4-8C9A-CADE87A8D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064" y="1488613"/>
            <a:ext cx="8596668" cy="3880773"/>
          </a:xfrm>
        </p:spPr>
        <p:txBody>
          <a:bodyPr/>
          <a:lstStyle/>
          <a:p>
            <a:r>
              <a:rPr lang="en-US" dirty="0"/>
              <a:t>No discussions about the right of reparations – only “how could it work.”</a:t>
            </a:r>
          </a:p>
          <a:p>
            <a:r>
              <a:rPr lang="en-US" dirty="0"/>
              <a:t>Wealth gap speaks volumes about our history and our country’s founding</a:t>
            </a:r>
          </a:p>
          <a:p>
            <a:r>
              <a:rPr lang="en-US" dirty="0"/>
              <a:t>HR 40 – only an opportunity for discussion – which we are afraid to have</a:t>
            </a:r>
          </a:p>
          <a:p>
            <a:r>
              <a:rPr lang="en-US" dirty="0"/>
              <a:t>QUOTE on p. 201 from Johnson</a:t>
            </a:r>
          </a:p>
          <a:p>
            <a:endParaRPr lang="en-US" dirty="0"/>
          </a:p>
          <a:p>
            <a:r>
              <a:rPr lang="en-US" dirty="0"/>
              <a:t>A national reckoning that could lead to a spiritual renewal.</a:t>
            </a:r>
          </a:p>
        </p:txBody>
      </p:sp>
    </p:spTree>
    <p:extLst>
      <p:ext uri="{BB962C8B-B14F-4D97-AF65-F5344CB8AC3E}">
        <p14:creationId xmlns:p14="http://schemas.microsoft.com/office/powerpoint/2010/main" val="28022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ED70-7C61-455F-9911-B9FC666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X.  No Reparations from Germany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84FDF-3966-4EEE-B93C-D69E1962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970" y="1522842"/>
            <a:ext cx="8596668" cy="3880773"/>
          </a:xfrm>
        </p:spPr>
        <p:txBody>
          <a:bodyPr/>
          <a:lstStyle/>
          <a:p>
            <a:r>
              <a:rPr lang="en-US" dirty="0"/>
              <a:t>Violence at the Knesset</a:t>
            </a:r>
          </a:p>
          <a:p>
            <a:r>
              <a:rPr lang="en-US" dirty="0"/>
              <a:t>Result was reparations</a:t>
            </a:r>
          </a:p>
          <a:p>
            <a:r>
              <a:rPr lang="en-US" dirty="0"/>
              <a:t>Changed the economic course of </a:t>
            </a:r>
            <a:r>
              <a:rPr lang="en-US" dirty="0" err="1"/>
              <a:t>Isreal</a:t>
            </a:r>
            <a:endParaRPr lang="en-US" dirty="0"/>
          </a:p>
          <a:p>
            <a:r>
              <a:rPr lang="en-US" dirty="0" err="1"/>
              <a:t>Descruction</a:t>
            </a:r>
            <a:r>
              <a:rPr lang="en-US" dirty="0"/>
              <a:t> of Black Wall Street case in 2000 – lost in 2004</a:t>
            </a:r>
          </a:p>
          <a:p>
            <a:r>
              <a:rPr lang="en-US" dirty="0"/>
              <a:t>HR 40 is a chance for that hearing</a:t>
            </a:r>
          </a:p>
          <a:p>
            <a:r>
              <a:rPr lang="en-US" dirty="0"/>
              <a:t>2010 – analysis of the foreclosure crisis</a:t>
            </a:r>
          </a:p>
          <a:p>
            <a:pPr lvl="1"/>
            <a:r>
              <a:rPr lang="en-US" dirty="0"/>
              <a:t>Wells </a:t>
            </a:r>
            <a:r>
              <a:rPr lang="en-US" dirty="0" err="1"/>
              <a:t>fargo</a:t>
            </a:r>
            <a:r>
              <a:rPr lang="en-US" dirty="0"/>
              <a:t> and Bank of America</a:t>
            </a:r>
          </a:p>
          <a:p>
            <a:r>
              <a:rPr lang="en-US" dirty="0"/>
              <a:t>High levels of segregation create a natural market for subprime lending</a:t>
            </a:r>
          </a:p>
        </p:txBody>
      </p:sp>
    </p:spTree>
    <p:extLst>
      <p:ext uri="{BB962C8B-B14F-4D97-AF65-F5344CB8AC3E}">
        <p14:creationId xmlns:p14="http://schemas.microsoft.com/office/powerpoint/2010/main" val="206020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CA2B-F0DB-46B3-9288-99C01674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I.  One of my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117CA-11E6-4E5E-8B96-65C65A69B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453" y="1412444"/>
            <a:ext cx="8596668" cy="3880773"/>
          </a:xfrm>
        </p:spPr>
        <p:txBody>
          <a:bodyPr/>
          <a:lstStyle/>
          <a:p>
            <a:r>
              <a:rPr lang="en-US" dirty="0"/>
              <a:t>Theft of black owned land</a:t>
            </a:r>
          </a:p>
          <a:p>
            <a:r>
              <a:rPr lang="en-US" dirty="0"/>
              <a:t>Feeling the south?  Seeking the protection of the law.</a:t>
            </a:r>
          </a:p>
          <a:p>
            <a:r>
              <a:rPr lang="en-US" dirty="0"/>
              <a:t>Homes on “contract” – contract sellers</a:t>
            </a:r>
          </a:p>
          <a:p>
            <a:r>
              <a:rPr lang="en-US" dirty="0"/>
              <a:t>FHA redlining</a:t>
            </a:r>
          </a:p>
          <a:p>
            <a:r>
              <a:rPr lang="en-US" dirty="0"/>
              <a:t>Contract Buyers League</a:t>
            </a:r>
          </a:p>
          <a:p>
            <a:r>
              <a:rPr lang="en-US" dirty="0"/>
              <a:t>“In Chicago and across the </a:t>
            </a:r>
            <a:r>
              <a:rPr lang="en-US" dirty="0" err="1"/>
              <a:t>coutry</a:t>
            </a:r>
            <a:r>
              <a:rPr lang="en-US" dirty="0"/>
              <a:t>, whites looking to achieve the American dream could rely on a legitimate credit system backed by the government.  </a:t>
            </a:r>
            <a:r>
              <a:rPr lang="en-US" dirty="0" err="1"/>
              <a:t>Blaks</a:t>
            </a:r>
            <a:r>
              <a:rPr lang="en-US" dirty="0"/>
              <a:t> were herded into the sights of </a:t>
            </a:r>
            <a:r>
              <a:rPr lang="en-US" dirty="0" err="1"/>
              <a:t>uscrupulous</a:t>
            </a:r>
            <a:r>
              <a:rPr lang="en-US" dirty="0"/>
              <a:t> lenders who took them for money and for sport.” (Coates, </a:t>
            </a:r>
            <a:r>
              <a:rPr lang="en-US" i="1" dirty="0"/>
              <a:t>We were eight Years in Power”, p. 170)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6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5770F-6D24-4007-903F-4BAE77F6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 A difference of Kind, Not Degree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6523-187B-4ABD-A456-ACC76FFF6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43" y="1578698"/>
            <a:ext cx="8596668" cy="3880773"/>
          </a:xfrm>
        </p:spPr>
        <p:txBody>
          <a:bodyPr/>
          <a:lstStyle/>
          <a:p>
            <a:r>
              <a:rPr lang="en-US" dirty="0"/>
              <a:t>Ecologically distinct – not just poor (p. 173)</a:t>
            </a:r>
          </a:p>
          <a:p>
            <a:r>
              <a:rPr lang="en-US" dirty="0"/>
              <a:t>Black families less wealthy than white families TODAY</a:t>
            </a:r>
          </a:p>
          <a:p>
            <a:pPr lvl="1"/>
            <a:r>
              <a:rPr lang="en-US" dirty="0"/>
              <a:t>Pew research center – white households worth 20 times as much as black households</a:t>
            </a:r>
          </a:p>
          <a:p>
            <a:pPr lvl="1"/>
            <a:r>
              <a:rPr lang="en-US" dirty="0"/>
              <a:t>Contract Buyers League lost case – no mode for reparations</a:t>
            </a:r>
          </a:p>
          <a:p>
            <a:pPr lvl="1"/>
            <a:r>
              <a:rPr lang="en-US" dirty="0"/>
              <a:t>Obama/ Bush comparison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5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4E78-9B79-4824-A440-68D377A5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 We inherit our ample patrimony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BAC7-34EF-4EEA-8D3B-F42BBC18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2223"/>
            <a:ext cx="8596668" cy="3880773"/>
          </a:xfrm>
        </p:spPr>
        <p:txBody>
          <a:bodyPr/>
          <a:lstStyle/>
          <a:p>
            <a:r>
              <a:rPr lang="en-US" dirty="0"/>
              <a:t>HR 40</a:t>
            </a:r>
          </a:p>
          <a:p>
            <a:r>
              <a:rPr lang="en-US" dirty="0"/>
              <a:t>To proudly claim the veteran but d </a:t>
            </a:r>
            <a:r>
              <a:rPr lang="en-US" dirty="0" err="1"/>
              <a:t>isown</a:t>
            </a:r>
            <a:r>
              <a:rPr lang="en-US" dirty="0"/>
              <a:t> the slaveholder is patriotism al a carte</a:t>
            </a:r>
          </a:p>
          <a:p>
            <a:r>
              <a:rPr lang="en-US" dirty="0"/>
              <a:t>The inheritance of white supremacy and it’s relationship to our democracy</a:t>
            </a:r>
          </a:p>
          <a:p>
            <a:r>
              <a:rPr lang="en-US" dirty="0"/>
              <a:t>“We inherit our ample patrimony with all it </a:t>
            </a:r>
            <a:r>
              <a:rPr lang="en-US" dirty="0" err="1"/>
              <a:t>icumbreances</a:t>
            </a:r>
            <a:r>
              <a:rPr lang="en-US" dirty="0"/>
              <a:t> and are bound to pay the debt of our ancestors.  This debt, particularly, we are bound to discharge:  and, when the righteous Judge of the </a:t>
            </a:r>
            <a:r>
              <a:rPr lang="en-US" dirty="0" err="1"/>
              <a:t>Universerve</a:t>
            </a:r>
            <a:r>
              <a:rPr lang="en-US" dirty="0"/>
              <a:t> comes to recon with his servants, he will </a:t>
            </a:r>
            <a:r>
              <a:rPr lang="en-US" dirty="0" err="1"/>
              <a:t>gidigly</a:t>
            </a:r>
            <a:r>
              <a:rPr lang="en-US" dirty="0"/>
              <a:t> exact the payment at our hands.  To give hem </a:t>
            </a:r>
            <a:r>
              <a:rPr lang="en-US" dirty="0" err="1"/>
              <a:t>libery</a:t>
            </a:r>
            <a:r>
              <a:rPr lang="en-US" dirty="0"/>
              <a:t>, and </a:t>
            </a:r>
            <a:r>
              <a:rPr lang="en-US" dirty="0" err="1"/>
              <a:t>stor</a:t>
            </a:r>
            <a:r>
              <a:rPr lang="en-US" dirty="0"/>
              <a:t> her, is to entail upon them a curse.”  (Timothy Dwight, 1810, Yale President – page 180 </a:t>
            </a:r>
          </a:p>
        </p:txBody>
      </p:sp>
    </p:spTree>
    <p:extLst>
      <p:ext uri="{BB962C8B-B14F-4D97-AF65-F5344CB8AC3E}">
        <p14:creationId xmlns:p14="http://schemas.microsoft.com/office/powerpoint/2010/main" val="22253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E937-66A0-4B33-8E38-B96D4A521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 The ills that slavery frees us from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45AF-A257-486B-BE54-7E354610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333"/>
            <a:ext cx="8596668" cy="3880773"/>
          </a:xfrm>
        </p:spPr>
        <p:txBody>
          <a:bodyPr/>
          <a:lstStyle/>
          <a:p>
            <a:r>
              <a:rPr lang="en-US" dirty="0"/>
              <a:t>Poor whites vs blacks</a:t>
            </a:r>
          </a:p>
          <a:p>
            <a:r>
              <a:rPr lang="en-US" dirty="0"/>
              <a:t>American law reduced black people to untouchables while raising white men to the level of citizenship.</a:t>
            </a:r>
          </a:p>
          <a:p>
            <a:r>
              <a:rPr lang="en-US" dirty="0"/>
              <a:t>Two primary classes in our society</a:t>
            </a:r>
          </a:p>
          <a:p>
            <a:r>
              <a:rPr lang="en-US" dirty="0"/>
              <a:t>Slaves were the single largest financial asset of property in the entire American economy.</a:t>
            </a:r>
          </a:p>
          <a:p>
            <a:r>
              <a:rPr lang="en-US" dirty="0"/>
              <a:t>Roots of American </a:t>
            </a:r>
            <a:r>
              <a:rPr lang="en-US" dirty="0" err="1"/>
              <a:t>democrary</a:t>
            </a:r>
            <a:r>
              <a:rPr lang="en-US" dirty="0"/>
              <a:t> are rooted in the destruction of the black family.</a:t>
            </a:r>
          </a:p>
          <a:p>
            <a:r>
              <a:rPr lang="en-US" dirty="0"/>
              <a:t>Slave society was the foundation of our democracy.</a:t>
            </a:r>
          </a:p>
        </p:txBody>
      </p:sp>
    </p:spTree>
    <p:extLst>
      <p:ext uri="{BB962C8B-B14F-4D97-AF65-F5344CB8AC3E}">
        <p14:creationId xmlns:p14="http://schemas.microsoft.com/office/powerpoint/2010/main" val="303059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52EE8-6B0F-4DCA-A4C9-D2C7B7FF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 The quiet plunder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25C0-018A-4626-A775-BA94DD1F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157" y="1539580"/>
            <a:ext cx="8596668" cy="3880773"/>
          </a:xfrm>
        </p:spPr>
        <p:txBody>
          <a:bodyPr/>
          <a:lstStyle/>
          <a:p>
            <a:r>
              <a:rPr lang="en-US" dirty="0"/>
              <a:t>Reconstruction – not equality, but Jim Crow</a:t>
            </a:r>
          </a:p>
          <a:p>
            <a:r>
              <a:rPr lang="en-US" dirty="0"/>
              <a:t>Violence, </a:t>
            </a:r>
            <a:r>
              <a:rPr lang="en-US" dirty="0" err="1"/>
              <a:t>lynchings</a:t>
            </a:r>
            <a:r>
              <a:rPr lang="en-US" dirty="0"/>
              <a:t>, mobs</a:t>
            </a:r>
          </a:p>
          <a:p>
            <a:r>
              <a:rPr lang="en-US" dirty="0"/>
              <a:t>But also the New Deal and it’s barriers to blacks – rested on Jim Crow</a:t>
            </a:r>
          </a:p>
          <a:p>
            <a:pPr lvl="1"/>
            <a:r>
              <a:rPr lang="en-US" dirty="0"/>
              <a:t>No farmworkers or domestics</a:t>
            </a:r>
          </a:p>
          <a:p>
            <a:pPr lvl="1"/>
            <a:r>
              <a:rPr lang="en-US" dirty="0"/>
              <a:t>NAACP protests</a:t>
            </a:r>
          </a:p>
          <a:p>
            <a:r>
              <a:rPr lang="en-US" dirty="0"/>
              <a:t>GI Bill Title 3 – mortgage loans – blacks denied</a:t>
            </a:r>
          </a:p>
          <a:p>
            <a:r>
              <a:rPr lang="en-US" dirty="0"/>
              <a:t>Federal </a:t>
            </a:r>
            <a:r>
              <a:rPr lang="en-US" dirty="0" err="1"/>
              <a:t>Governmnet</a:t>
            </a:r>
            <a:r>
              <a:rPr lang="en-US" dirty="0"/>
              <a:t> pioneered the practice of redlining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9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5E22-CB8C-462B-A2C4-D2A5AFC7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VI.  Making the second ghetto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C047C-09BA-4D14-97AA-FE9C45B52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208" y="1578699"/>
            <a:ext cx="8596668" cy="3880773"/>
          </a:xfrm>
        </p:spPr>
        <p:txBody>
          <a:bodyPr/>
          <a:lstStyle/>
          <a:p>
            <a:r>
              <a:rPr lang="en-US" dirty="0"/>
              <a:t>Public housing in all black neighborhoods</a:t>
            </a:r>
          </a:p>
          <a:p>
            <a:r>
              <a:rPr lang="en-US" dirty="0"/>
              <a:t>Block associations</a:t>
            </a:r>
          </a:p>
          <a:p>
            <a:r>
              <a:rPr lang="en-US" dirty="0"/>
              <a:t>Don’t sell to blacks</a:t>
            </a:r>
          </a:p>
          <a:p>
            <a:r>
              <a:rPr lang="en-US" dirty="0"/>
              <a:t>White flight</a:t>
            </a:r>
          </a:p>
          <a:p>
            <a:r>
              <a:rPr lang="en-US" dirty="0"/>
              <a:t>Federal policy impacted market prices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9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DCC4-7285-4595-9F91-4D9254DB1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 People fell by the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AF32F-0E06-4CCE-BEF4-1B56868EF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301" y="1436893"/>
            <a:ext cx="8596668" cy="3880773"/>
          </a:xfrm>
        </p:spPr>
        <p:txBody>
          <a:bodyPr/>
          <a:lstStyle/>
          <a:p>
            <a:r>
              <a:rPr lang="en-US" dirty="0"/>
              <a:t>Contract mortgages</a:t>
            </a:r>
          </a:p>
          <a:p>
            <a:r>
              <a:rPr lang="en-US" dirty="0"/>
              <a:t>Contract Buyers League – 1968</a:t>
            </a:r>
          </a:p>
          <a:p>
            <a:r>
              <a:rPr lang="en-US" dirty="0"/>
              <a:t>Couldn’t keep up the payments – and everything else</a:t>
            </a:r>
          </a:p>
          <a:p>
            <a:r>
              <a:rPr lang="en-US" dirty="0"/>
              <a:t>Only way to buy a home</a:t>
            </a:r>
          </a:p>
          <a:p>
            <a:r>
              <a:rPr lang="en-US" dirty="0"/>
              <a:t>Cut out other things for your children</a:t>
            </a:r>
          </a:p>
        </p:txBody>
      </p:sp>
    </p:spTree>
    <p:extLst>
      <p:ext uri="{BB962C8B-B14F-4D97-AF65-F5344CB8AC3E}">
        <p14:creationId xmlns:p14="http://schemas.microsoft.com/office/powerpoint/2010/main" val="82971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1D57C-C97C-4E40-A97A-6A925F54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VIII.  Negro poverty is not white poverty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68D82-6DEB-4818-ABC5-8B02FA3D3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174" y="1488613"/>
            <a:ext cx="8596668" cy="3880773"/>
          </a:xfrm>
        </p:spPr>
        <p:txBody>
          <a:bodyPr/>
          <a:lstStyle/>
          <a:p>
            <a:r>
              <a:rPr lang="en-US" dirty="0"/>
              <a:t>Negro poverty is not white poverty - Johnson</a:t>
            </a:r>
          </a:p>
          <a:p>
            <a:r>
              <a:rPr lang="en-US" dirty="0"/>
              <a:t>Negro poverty is  a special, and particularly destructive, form of American poverty. (p197)</a:t>
            </a:r>
          </a:p>
          <a:p>
            <a:r>
              <a:rPr lang="en-US" dirty="0"/>
              <a:t>Progressives are loath to invoke white supremacy as an explanation for anything.</a:t>
            </a:r>
          </a:p>
          <a:p>
            <a:r>
              <a:rPr lang="en-US" dirty="0"/>
              <a:t>ADFC – originally written to largely exclude blacks</a:t>
            </a:r>
          </a:p>
          <a:p>
            <a:r>
              <a:rPr lang="en-US" dirty="0"/>
              <a:t>ACA – Limbaugh called reparations</a:t>
            </a:r>
          </a:p>
          <a:p>
            <a:r>
              <a:rPr lang="en-US" dirty="0"/>
              <a:t>QUOTE ON PAGE 198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7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661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The Case for Reparations</vt:lpstr>
      <vt:lpstr> I.  One of my losses</vt:lpstr>
      <vt:lpstr>II.  A difference of Kind, Not Degree</vt:lpstr>
      <vt:lpstr>III.  We inherit our ample patrimony</vt:lpstr>
      <vt:lpstr>IV.  The ills that slavery frees us from </vt:lpstr>
      <vt:lpstr>V.  The quiet plunder</vt:lpstr>
      <vt:lpstr>VI.  Making the second ghetto</vt:lpstr>
      <vt:lpstr>VII.  People fell by the way</vt:lpstr>
      <vt:lpstr>VIII.  Negro poverty is not white poverty </vt:lpstr>
      <vt:lpstr>IX.  Toward a new country</vt:lpstr>
      <vt:lpstr>X.  No Reparations from Germany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Reparations</dc:title>
  <dc:creator>Peggy Palmiter</dc:creator>
  <cp:lastModifiedBy>Peggy Palmiter</cp:lastModifiedBy>
  <cp:revision>6</cp:revision>
  <dcterms:created xsi:type="dcterms:W3CDTF">2019-02-26T14:52:27Z</dcterms:created>
  <dcterms:modified xsi:type="dcterms:W3CDTF">2019-03-05T11:56:32Z</dcterms:modified>
</cp:coreProperties>
</file>