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6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191BC-5C9A-4E07-A969-C7111F37EA62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64F4F-9656-4A69-9CD4-E52DF774E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64F4F-9656-4A69-9CD4-E52DF774E1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91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64F4F-9656-4A69-9CD4-E52DF774E1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66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64F4F-9656-4A69-9CD4-E52DF774E1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89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64F4F-9656-4A69-9CD4-E52DF774E1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30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64F4F-9656-4A69-9CD4-E52DF774E1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19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64F4F-9656-4A69-9CD4-E52DF774E1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077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64F4F-9656-4A69-9CD4-E52DF774E1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62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64F4F-9656-4A69-9CD4-E52DF774E1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77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12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1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5203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29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5441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88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65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8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6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5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7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3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3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7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3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DF335-0E18-4453-A710-1F81C222E575}" type="datetimeFigureOut">
              <a:rPr lang="en-US" smtClean="0"/>
              <a:t>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D46BCDC-C716-498C-B336-657BA3FD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7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Getting the most for the least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0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32337"/>
            <a:ext cx="3425743" cy="3188677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Efficiency isn’t a goal in itself.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Basic Definition:  Getting the most output for a given input.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2"/>
                </a:solidFill>
              </a:rPr>
              <a:t>Getting the most our of something.</a:t>
            </a:r>
            <a:endParaRPr lang="en-US" sz="32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Ratio between two things: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Input and output.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Effort and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Expenditure and income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 smtClean="0"/>
              <a:t>Cost and benefit</a:t>
            </a:r>
          </a:p>
          <a:p>
            <a:pPr marL="0" indent="0">
              <a:buNone/>
            </a:pPr>
            <a:r>
              <a:rPr lang="en-US" sz="2600" dirty="0" smtClean="0"/>
              <a:t>Intuitively appealing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372" y="4298050"/>
            <a:ext cx="3226451" cy="1153181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Has become a prominent way of discussing and evaluating public policy.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669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120" y="464736"/>
            <a:ext cx="8596668" cy="695849"/>
          </a:xfrm>
        </p:spPr>
        <p:txBody>
          <a:bodyPr/>
          <a:lstStyle/>
          <a:p>
            <a:r>
              <a:rPr lang="en-US" dirty="0" smtClean="0"/>
              <a:t>Concepts of Efficiency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42900"/>
              </p:ext>
            </p:extLst>
          </p:nvPr>
        </p:nvGraphicFramePr>
        <p:xfrm>
          <a:off x="825905" y="1391154"/>
          <a:ext cx="8596311" cy="4317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1"/>
              </a:tblGrid>
              <a:tr h="3159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Complications in the Polis: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43443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 determines a program’s main objective or goal and how should we weigh the importance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multiple objectives?</a:t>
                      </a:r>
                    </a:p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/>
                      </a:pP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do different outputs benefit different groups?</a:t>
                      </a:r>
                    </a:p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/>
                      </a:pP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should we count inputs (such as labor costs) that are simultaneously outputs to somebody else (such as jobs and income)?</a:t>
                      </a:r>
                    </a:p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AutoNum type="arabicPeriod"/>
                      </a:pP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should we decide which secondary and tertiary outputs to count in the efficiency equation?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4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120" y="464736"/>
            <a:ext cx="8596668" cy="695849"/>
          </a:xfrm>
        </p:spPr>
        <p:txBody>
          <a:bodyPr/>
          <a:lstStyle/>
          <a:p>
            <a:r>
              <a:rPr lang="en-US" dirty="0" smtClean="0"/>
              <a:t>Concepts of Efficiency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623414"/>
              </p:ext>
            </p:extLst>
          </p:nvPr>
        </p:nvGraphicFramePr>
        <p:xfrm>
          <a:off x="825905" y="1391154"/>
          <a:ext cx="8596311" cy="4334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1"/>
              </a:tblGrid>
              <a:tr h="3159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Complications in the Polis: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43443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+mj-lt"/>
                        <a:buAutoNum type="arabicPeriod" startAt="5"/>
                      </a:pPr>
                      <a:endParaRPr lang="en-US" sz="2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+mj-lt"/>
                        <a:buAutoNum type="arabicPeriod" startAt="5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should we count the virtually unlimited opportunity costs of resources used as inputs?</a:t>
                      </a:r>
                    </a:p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+mj-lt"/>
                        <a:buAutoNum type="arabicPeriod" startAt="5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person’s efficient use of time could be another’s waiting time or downtime.</a:t>
                      </a:r>
                    </a:p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+mj-lt"/>
                        <a:buAutoNum type="arabicPeriod" startAt="5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Apparently wasteful duplication and redundancy might increase the value of a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program or resource.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74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120" y="464736"/>
            <a:ext cx="8596668" cy="695849"/>
          </a:xfrm>
        </p:spPr>
        <p:txBody>
          <a:bodyPr/>
          <a:lstStyle/>
          <a:p>
            <a:r>
              <a:rPr lang="en-US" dirty="0" smtClean="0"/>
              <a:t>Concepts of Efficiency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921294"/>
              </p:ext>
            </p:extLst>
          </p:nvPr>
        </p:nvGraphicFramePr>
        <p:xfrm>
          <a:off x="732120" y="1426323"/>
          <a:ext cx="8596311" cy="3911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6311"/>
              </a:tblGrid>
              <a:tr h="3354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Markets and Efficiency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37038"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markets, the exchanges are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voluntary.</a:t>
                      </a:r>
                    </a:p>
                    <a:p>
                      <a:pPr marL="914400" marR="0" lvl="1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+mj-lt"/>
                        <a:buAutoNum type="alphaLcParenR"/>
                      </a:pP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Objective information (price and quality)</a:t>
                      </a:r>
                    </a:p>
                    <a:p>
                      <a:pPr marL="914400" marR="0" lvl="1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+mj-lt"/>
                        <a:buAutoNum type="alphaLcParenR"/>
                      </a:pP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Subjective information (needs, desires)</a:t>
                      </a:r>
                    </a:p>
                    <a:p>
                      <a:pPr marL="914400" marR="0" lvl="1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+mj-lt"/>
                        <a:buAutoNum type="alphaLcParenR"/>
                      </a:pP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Universal value versus subjective value</a:t>
                      </a:r>
                    </a:p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Market Theory exchanges always lead to efficiencies</a:t>
                      </a:r>
                    </a:p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Font typeface="+mj-lt"/>
                        <a:buAutoNum type="arabicPeriod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Conservatism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versus Progressivism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69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the Theory of Free Market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930400"/>
            <a:ext cx="4184035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MARKET THEORY</a:t>
            </a:r>
          </a:p>
          <a:p>
            <a:pPr>
              <a:spcAft>
                <a:spcPts val="1800"/>
              </a:spcAft>
              <a:buAutoNum type="arabicPeriod"/>
            </a:pPr>
            <a:r>
              <a:rPr lang="en-US" dirty="0" smtClean="0"/>
              <a:t>Buyers and Sellers make rational decisions</a:t>
            </a:r>
          </a:p>
          <a:p>
            <a:pPr>
              <a:spcAft>
                <a:spcPts val="1800"/>
              </a:spcAft>
              <a:buAutoNum type="arabicPeriod"/>
            </a:pPr>
            <a:r>
              <a:rPr lang="en-US" dirty="0" smtClean="0"/>
              <a:t>Buyers and sellers have full information about decisions they are contemplating.</a:t>
            </a:r>
          </a:p>
          <a:p>
            <a:pPr>
              <a:buAutoNum type="arabicPeriod"/>
            </a:pPr>
            <a:r>
              <a:rPr lang="en-US" dirty="0" smtClean="0"/>
              <a:t>Buyers and sellers enter into exchanges voluntarily.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1692" y="1844066"/>
            <a:ext cx="434710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POLIS REALITIES</a:t>
            </a:r>
          </a:p>
          <a:p>
            <a:pPr>
              <a:buAutoNum type="arabicPeriod"/>
            </a:pPr>
            <a:r>
              <a:rPr lang="en-US" dirty="0" smtClean="0"/>
              <a:t>Human decision making doesn’t correspond to the rationality model; it includes emotional, moral and social considerations.</a:t>
            </a:r>
          </a:p>
          <a:p>
            <a:pPr>
              <a:buAutoNum type="arabicPeriod"/>
            </a:pPr>
            <a:r>
              <a:rPr lang="en-US" dirty="0" smtClean="0"/>
              <a:t>People use information strategically, by sharing it and withholding it.</a:t>
            </a:r>
          </a:p>
          <a:p>
            <a:pPr>
              <a:buAutoNum type="arabicPeriod"/>
            </a:pPr>
            <a:r>
              <a:rPr lang="en-US" dirty="0" smtClean="0"/>
              <a:t>Buyers and sellers in some relationships have vastly unequal power.  The weaker side may experience the exchange as coercive.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to the Theory of Free Market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MARKET THEORY</a:t>
            </a:r>
          </a:p>
          <a:p>
            <a:pPr>
              <a:buFont typeface="+mj-lt"/>
              <a:buAutoNum type="arabicPeriod" startAt="4"/>
            </a:pPr>
            <a:r>
              <a:rPr lang="en-US" dirty="0" smtClean="0"/>
              <a:t>Exchanges between buyers and sellers must not harm people who are not party to them.  </a:t>
            </a:r>
          </a:p>
          <a:p>
            <a:pPr>
              <a:buAutoNum type="arabicPeriod" startAt="4"/>
            </a:pPr>
            <a:r>
              <a:rPr lang="en-US" dirty="0" smtClean="0"/>
              <a:t>Welfare Economics:  Free markets under-provide public goods because it is hard to charge people for them individually.</a:t>
            </a:r>
          </a:p>
          <a:p>
            <a:pPr>
              <a:buAutoNum type="arabicPeriod" startAt="4"/>
            </a:pPr>
            <a:r>
              <a:rPr lang="en-US" dirty="0" smtClean="0"/>
              <a:t>Neoliberalism:  Markets can provide everything more efficiently than government, including public goods such as military defense.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2160589"/>
            <a:ext cx="434710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POLIS REALITIES</a:t>
            </a:r>
          </a:p>
          <a:p>
            <a:pPr>
              <a:buFont typeface="+mj-lt"/>
              <a:buAutoNum type="arabicPeriod" startAt="4"/>
            </a:pPr>
            <a:r>
              <a:rPr lang="en-US" dirty="0" smtClean="0"/>
              <a:t>Almost all exchanges can have harmful effects on people who are not party to them.</a:t>
            </a:r>
          </a:p>
          <a:p>
            <a:pPr>
              <a:buAutoNum type="arabicPeriod" startAt="4"/>
            </a:pPr>
            <a:r>
              <a:rPr lang="en-US" dirty="0" smtClean="0"/>
              <a:t>Government must provide public goods by using its authority to require citizens to pay for them.</a:t>
            </a:r>
          </a:p>
          <a:p>
            <a:pPr>
              <a:buAutoNum type="arabicPeriod" startAt="4"/>
            </a:pPr>
            <a:r>
              <a:rPr lang="en-US" dirty="0" smtClean="0"/>
              <a:t>Markets cannot produce some public goods, especially community and the trust necessary for markets to function.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74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368" y="902677"/>
            <a:ext cx="9274002" cy="691662"/>
          </a:xfrm>
        </p:spPr>
        <p:txBody>
          <a:bodyPr/>
          <a:lstStyle/>
          <a:p>
            <a:pPr algn="ctr"/>
            <a:r>
              <a:rPr lang="en-US" dirty="0" smtClean="0"/>
              <a:t>Is there an Equality – Efficiency Trade-Off?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808897"/>
            <a:ext cx="4184035" cy="38807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YES</a:t>
            </a:r>
          </a:p>
          <a:p>
            <a:pPr>
              <a:spcAft>
                <a:spcPts val="1800"/>
              </a:spcAft>
              <a:buFont typeface="+mj-lt"/>
              <a:buAutoNum type="arabicPeriod"/>
            </a:pPr>
            <a:r>
              <a:rPr lang="en-US" dirty="0" smtClean="0"/>
              <a:t>Maintaining equality reduces or eliminates the motivation to work.</a:t>
            </a:r>
          </a:p>
          <a:p>
            <a:pPr>
              <a:spcAft>
                <a:spcPts val="1800"/>
              </a:spcAft>
              <a:buAutoNum type="arabicPeriod"/>
            </a:pPr>
            <a:r>
              <a:rPr lang="en-US" dirty="0" smtClean="0"/>
              <a:t>Maintaining equality </a:t>
            </a:r>
            <a:r>
              <a:rPr lang="en-US" smtClean="0"/>
              <a:t>requires bureaucracy</a:t>
            </a:r>
            <a:r>
              <a:rPr lang="en-US" dirty="0" smtClean="0"/>
              <a:t>, and bureaucracy equals waste.</a:t>
            </a:r>
          </a:p>
          <a:p>
            <a:pPr>
              <a:spcAft>
                <a:spcPts val="1200"/>
              </a:spcAft>
              <a:buAutoNum type="arabicPeriod"/>
            </a:pPr>
            <a:r>
              <a:rPr lang="en-US" dirty="0" smtClean="0"/>
              <a:t>Redistribution to maintain equality reduces economic growth.</a:t>
            </a:r>
          </a:p>
          <a:p>
            <a:pPr>
              <a:buAutoNum type="arabicPeriod"/>
            </a:pPr>
            <a:r>
              <a:rPr lang="en-US" dirty="0" smtClean="0"/>
              <a:t>A Trade-off between equality and efficiency is inevitable.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668" y="1808896"/>
            <a:ext cx="4347107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NO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People are motivated to work by inherent satisfactions, self-esteem, </a:t>
            </a:r>
            <a:r>
              <a:rPr lang="en-US" dirty="0"/>
              <a:t>n</a:t>
            </a:r>
            <a:r>
              <a:rPr lang="en-US" dirty="0" smtClean="0"/>
              <a:t>eed for belonging, and desire to contribute to the common good.</a:t>
            </a:r>
          </a:p>
          <a:p>
            <a:pPr>
              <a:buAutoNum type="arabicPeriod"/>
            </a:pPr>
            <a:r>
              <a:rPr lang="en-US" dirty="0" smtClean="0"/>
              <a:t>Administration is a productive activity in itself.</a:t>
            </a:r>
          </a:p>
          <a:p>
            <a:pPr>
              <a:buAutoNum type="arabicPeriod"/>
            </a:pPr>
            <a:r>
              <a:rPr lang="en-US" dirty="0" smtClean="0"/>
              <a:t>Redistribution does not reduce economic growth:  it stimulates work, innovation, and risk-taking by providing economic security.</a:t>
            </a:r>
          </a:p>
          <a:p>
            <a:pPr>
              <a:buAutoNum type="arabicPeriod"/>
            </a:pPr>
            <a:r>
              <a:rPr lang="en-US" dirty="0" smtClean="0"/>
              <a:t>Society can have both equality and economic growth; how to balance these goals is a political choice.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524</TotalTime>
  <Words>558</Words>
  <Application>Microsoft Office PowerPoint</Application>
  <PresentationFormat>Widescreen</PresentationFormat>
  <Paragraphs>69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Facet</vt:lpstr>
      <vt:lpstr>Efficiency</vt:lpstr>
      <vt:lpstr>Efficiency isn’t a goal in itself.  Basic Definition:  Getting the most output for a given input.</vt:lpstr>
      <vt:lpstr>Concepts of Efficiency</vt:lpstr>
      <vt:lpstr>Concepts of Efficiency</vt:lpstr>
      <vt:lpstr>Concepts of Efficiency</vt:lpstr>
      <vt:lpstr>Challenges to the Theory of Free Market Efficiency</vt:lpstr>
      <vt:lpstr>Challenges to the Theory of Free Market Efficiency</vt:lpstr>
      <vt:lpstr>Is there an Equality – Efficiency Trade-Off?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</dc:title>
  <dc:creator>Peggy Palmiter</dc:creator>
  <cp:lastModifiedBy>Peggy Palmiter</cp:lastModifiedBy>
  <cp:revision>18</cp:revision>
  <dcterms:created xsi:type="dcterms:W3CDTF">2015-01-28T19:14:58Z</dcterms:created>
  <dcterms:modified xsi:type="dcterms:W3CDTF">2017-02-05T21:04:37Z</dcterms:modified>
</cp:coreProperties>
</file>